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9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6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0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8333572-CC54-53E4-F4D3-9891AD970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5" y="1"/>
            <a:ext cx="8784872" cy="572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65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C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6A1B9A"/>
          </a:solidFill>
          <a:ln w="12700">
            <a:solidFill>
              <a:srgbClr val="6A1B9A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11480"/>
            <a:ext cx="81381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700" b="1" dirty="0">
                <a:solidFill>
                  <a:srgbClr val="6A1B9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Konkursy, które rozwijały zdolności</a:t>
            </a:r>
            <a:endParaRPr lang="en-US" sz="2700" dirty="0"/>
          </a:p>
        </p:txBody>
      </p:sp>
      <p:pic>
        <p:nvPicPr>
          <p:cNvPr id="4" name="Image 0" descr="/mnt/data/assets/pdf1/p10_img01.jpeg"/>
          <p:cNvPicPr>
            <a:picLocks noChangeAspect="1"/>
          </p:cNvPicPr>
          <p:nvPr/>
        </p:nvPicPr>
        <p:blipFill>
          <a:blip r:embed="rId3"/>
          <a:srcRect t="4167" b="4167"/>
          <a:stretch/>
        </p:blipFill>
        <p:spPr>
          <a:xfrm>
            <a:off x="22251" y="1880940"/>
            <a:ext cx="4385158" cy="3014796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5" name="Text 2"/>
          <p:cNvSpPr/>
          <p:nvPr/>
        </p:nvSpPr>
        <p:spPr>
          <a:xfrm>
            <a:off x="5184647" y="1297086"/>
            <a:ext cx="3764003" cy="1397476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 trakcie realizacji projektu uczniowie mogli sprawdzić swoje umiejętności w konkursach tematycznych i rozwijać swoje pasje.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626864" y="2971800"/>
            <a:ext cx="417880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 err="1">
                <a:solidFill>
                  <a:srgbClr val="2E7D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Konkurs</a:t>
            </a:r>
            <a:r>
              <a:rPr lang="en-US" sz="2000" b="1" dirty="0">
                <a:solidFill>
                  <a:srgbClr val="2E7D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000" b="1" dirty="0" err="1">
                <a:solidFill>
                  <a:srgbClr val="2E7D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ekologiczny</a:t>
            </a:r>
            <a:r>
              <a:rPr lang="pl-PL" sz="2000" b="1" dirty="0">
                <a:solidFill>
                  <a:srgbClr val="2E7D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miał na celu: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736592" y="3465576"/>
            <a:ext cx="4178808" cy="1950396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promowanie postaw proekologicznych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kreatywne spojrzenie na ochronę środowiska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prezentacja pomysłów na dbanie o naszą planetę</a:t>
            </a:r>
            <a:endParaRPr lang="pl-PL" dirty="0"/>
          </a:p>
        </p:txBody>
      </p:sp>
      <p:sp>
        <p:nvSpPr>
          <p:cNvPr id="8" name="Shape 5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6A1B9A">
                <a:alpha val="70000"/>
              </a:srgbClr>
            </a:solidFill>
            <a:prstDash val="solid"/>
          </a:ln>
        </p:spPr>
      </p:sp>
      <p:pic>
        <p:nvPicPr>
          <p:cNvPr id="10" name="Image 1" descr="/mnt/data/assets/pdf2/p01_img2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</a:t>
            </a:r>
            <a:endParaRPr lang="en-US" sz="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F6A800"/>
          </a:solidFill>
          <a:ln w="12700">
            <a:solidFill>
              <a:srgbClr val="F6A800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02336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700" b="1" dirty="0" err="1">
                <a:solidFill>
                  <a:srgbClr val="F6A8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Konkurs</a:t>
            </a:r>
            <a:r>
              <a:rPr lang="en-US" sz="2700" b="1" dirty="0">
                <a:solidFill>
                  <a:srgbClr val="F6A8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pl-PL" sz="2700" b="1" dirty="0">
                <a:solidFill>
                  <a:srgbClr val="F6A8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na temat </a:t>
            </a:r>
            <a:r>
              <a:rPr lang="en-US" sz="2700" b="1" dirty="0" err="1">
                <a:solidFill>
                  <a:srgbClr val="F6A8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postaw</a:t>
            </a:r>
            <a:r>
              <a:rPr lang="en-US" sz="2700" b="1" dirty="0">
                <a:solidFill>
                  <a:srgbClr val="F6A8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antydyskryminacyjnych</a:t>
            </a:r>
            <a:endParaRPr lang="en-US" sz="2700" dirty="0"/>
          </a:p>
        </p:txBody>
      </p:sp>
      <p:sp>
        <p:nvSpPr>
          <p:cNvPr id="4" name="Text 2"/>
          <p:cNvSpPr/>
          <p:nvPr/>
        </p:nvSpPr>
        <p:spPr>
          <a:xfrm>
            <a:off x="713231" y="1234440"/>
            <a:ext cx="6738155" cy="1246113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</a:t>
            </a: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nauka szacunku i tolerancji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budowanie świadomości społecznej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promowanie życzliwości i otwartości na różnorodność</a:t>
            </a:r>
            <a:endParaRPr lang="en-US" sz="2000" dirty="0"/>
          </a:p>
        </p:txBody>
      </p:sp>
      <p:pic>
        <p:nvPicPr>
          <p:cNvPr id="5" name="Image 0" descr="/mnt/data/assets/pdf1/p11_img02.jpeg"/>
          <p:cNvPicPr>
            <a:picLocks noChangeAspect="1"/>
          </p:cNvPicPr>
          <p:nvPr/>
        </p:nvPicPr>
        <p:blipFill>
          <a:blip r:embed="rId3"/>
          <a:srcRect t="3956" b="3956"/>
          <a:stretch/>
        </p:blipFill>
        <p:spPr>
          <a:xfrm>
            <a:off x="150779" y="2564977"/>
            <a:ext cx="3017520" cy="2084832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6" name="Text 3"/>
          <p:cNvSpPr/>
          <p:nvPr/>
        </p:nvSpPr>
        <p:spPr>
          <a:xfrm>
            <a:off x="4178030" y="2290281"/>
            <a:ext cx="3931920" cy="14173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Konkursowe prace pokazały ogromną kreatywność, wiedzę i zaangażowanie uczestników.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4930951" y="2281526"/>
            <a:ext cx="3474720" cy="0"/>
          </a:xfrm>
          <a:prstGeom prst="line">
            <a:avLst/>
          </a:prstGeom>
          <a:noFill/>
          <a:ln w="38100">
            <a:solidFill>
              <a:srgbClr val="F6A800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F6A800">
                <a:alpha val="70000"/>
              </a:srgbClr>
            </a:solidFill>
            <a:prstDash val="solid"/>
          </a:ln>
        </p:spPr>
      </p:sp>
      <p:pic>
        <p:nvPicPr>
          <p:cNvPr id="10" name="Image 1" descr="/mnt/data/assets/pdf2/p01_img2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11</a:t>
            </a:r>
            <a:endParaRPr lang="en-US" sz="75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C00F4A7-6625-8D1C-5032-2DFE4221D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881465" y="3137705"/>
            <a:ext cx="2818134" cy="37575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7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02336"/>
            <a:ext cx="50749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rgbClr val="2E7D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Nauka poza szkolną ławką</a:t>
            </a:r>
            <a:endParaRPr lang="en-US" sz="2900" dirty="0"/>
          </a:p>
        </p:txBody>
      </p:sp>
      <p:sp>
        <p:nvSpPr>
          <p:cNvPr id="4" name="Text 2"/>
          <p:cNvSpPr/>
          <p:nvPr/>
        </p:nvSpPr>
        <p:spPr>
          <a:xfrm>
            <a:off x="530352" y="969264"/>
            <a:ext cx="4937760" cy="365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28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Odwiedziliśmy miejsca, w których wiedza stawała się doświadczeniem.</a:t>
            </a:r>
            <a:endParaRPr lang="en-US" sz="1280" dirty="0"/>
          </a:p>
        </p:txBody>
      </p:sp>
      <p:sp>
        <p:nvSpPr>
          <p:cNvPr id="5" name="Text 3"/>
          <p:cNvSpPr/>
          <p:nvPr/>
        </p:nvSpPr>
        <p:spPr>
          <a:xfrm>
            <a:off x="329184" y="1417320"/>
            <a:ext cx="4700016" cy="36118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Umianowice</a:t>
            </a: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- warsztaty przyrodnicze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Dolina Nidy</a:t>
            </a: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i Ośrodek Edukacji Przyrodniczej w Pińczowie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Domek</a:t>
            </a:r>
            <a:r>
              <a:rPr lang="en-US" sz="20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Autonomiczny i Centrum Nauki </a:t>
            </a: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Leonardo da Vinci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Muzeum</a:t>
            </a:r>
            <a:r>
              <a:rPr lang="en-US" sz="20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Techniki i Przyrody </a:t>
            </a: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 Starachowicach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Muzeum</a:t>
            </a:r>
            <a:r>
              <a:rPr lang="en-US" sz="20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Kinematografii oraz Centrum Nauki i Techniki </a:t>
            </a: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 Łodzi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Centrum Laserowe i Wioski Świata </a:t>
            </a: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 Krakowie</a:t>
            </a:r>
            <a:endParaRPr lang="en-US" sz="2000" dirty="0"/>
          </a:p>
        </p:txBody>
      </p:sp>
      <p:pic>
        <p:nvPicPr>
          <p:cNvPr id="6" name="Image 0" descr="/mnt/data/assets/pdf1/p12_img08.jpeg"/>
          <p:cNvPicPr>
            <a:picLocks noChangeAspect="1"/>
          </p:cNvPicPr>
          <p:nvPr/>
        </p:nvPicPr>
        <p:blipFill>
          <a:blip r:embed="rId3"/>
          <a:srcRect t="16528" b="16528"/>
          <a:stretch/>
        </p:blipFill>
        <p:spPr>
          <a:xfrm>
            <a:off x="5554438" y="320040"/>
            <a:ext cx="3644348" cy="182880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7" name="Image 1" descr="/mnt/data/assets/pdf1/p12_img07.jpeg"/>
          <p:cNvPicPr>
            <a:picLocks noChangeAspect="1"/>
          </p:cNvPicPr>
          <p:nvPr/>
        </p:nvPicPr>
        <p:blipFill>
          <a:blip r:embed="rId4"/>
          <a:srcRect t="5300" b="5300"/>
          <a:stretch/>
        </p:blipFill>
        <p:spPr>
          <a:xfrm>
            <a:off x="5577840" y="2304287"/>
            <a:ext cx="3644348" cy="182880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8" name="Image 2" descr="/mnt/data/assets/pdf1/p12_img09.jpeg"/>
          <p:cNvPicPr>
            <a:picLocks noChangeAspect="1"/>
          </p:cNvPicPr>
          <p:nvPr/>
        </p:nvPicPr>
        <p:blipFill>
          <a:blip r:embed="rId5"/>
          <a:srcRect t="16528" b="16528"/>
          <a:stretch/>
        </p:blipFill>
        <p:spPr>
          <a:xfrm>
            <a:off x="5627325" y="4343400"/>
            <a:ext cx="3571461" cy="1792224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9" name="Shape 4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Shape 5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2E7D32">
                <a:alpha val="70000"/>
              </a:srgbClr>
            </a:solidFill>
            <a:prstDash val="solid"/>
          </a:ln>
        </p:spPr>
      </p:sp>
      <p:pic>
        <p:nvPicPr>
          <p:cNvPr id="11" name="Image 3" descr="/mnt/data/assets/pdf2/p01_img2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12</a:t>
            </a:r>
            <a:endParaRPr lang="en-US" sz="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7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005BAA"/>
          </a:solidFill>
          <a:ln w="12700">
            <a:solidFill>
              <a:srgbClr val="005BAA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02336"/>
            <a:ext cx="79552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rgbClr val="005BA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Rozwijaliśmy także nauczycieli</a:t>
            </a:r>
            <a:endParaRPr lang="en-US" sz="2900" dirty="0"/>
          </a:p>
        </p:txBody>
      </p:sp>
      <p:sp>
        <p:nvSpPr>
          <p:cNvPr id="4" name="Text 2"/>
          <p:cNvSpPr/>
          <p:nvPr/>
        </p:nvSpPr>
        <p:spPr>
          <a:xfrm>
            <a:off x="658368" y="1325880"/>
            <a:ext cx="13716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b="1" dirty="0">
                <a:solidFill>
                  <a:srgbClr val="005BA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46</a:t>
            </a:r>
            <a:endParaRPr lang="en-US" sz="4400" dirty="0"/>
          </a:p>
        </p:txBody>
      </p:sp>
      <p:sp>
        <p:nvSpPr>
          <p:cNvPr id="5" name="Text 3"/>
          <p:cNvSpPr/>
          <p:nvPr/>
        </p:nvSpPr>
        <p:spPr>
          <a:xfrm>
            <a:off x="2331720" y="1444752"/>
            <a:ext cx="29260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nauczycieli podniosło</a:t>
            </a:r>
            <a:endParaRPr lang="en-US" sz="1700" dirty="0"/>
          </a:p>
          <a:p>
            <a:pPr marL="0" indent="0">
              <a:buNone/>
            </a:pPr>
            <a:r>
              <a:rPr lang="en-US" sz="170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swoje kompetencje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86384" y="2150951"/>
            <a:ext cx="5074920" cy="18288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4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studia</a:t>
            </a:r>
            <a:r>
              <a:rPr lang="en-US" sz="164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podyplomowe z diagnozy i terapii pedagogicznej</a:t>
            </a:r>
            <a:endParaRPr lang="en-US" sz="164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4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studia</a:t>
            </a:r>
            <a:r>
              <a:rPr lang="en-US" sz="164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podyplomowe dotyczące wspierania osób ze spektrum autyzmu</a:t>
            </a:r>
            <a:endParaRPr lang="en-US" sz="164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4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szkolenia</a:t>
            </a:r>
            <a:r>
              <a:rPr lang="en-US" sz="164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z wirtualnej rzeczywistości, sztucznej inteligencji i multimediów</a:t>
            </a:r>
            <a:endParaRPr lang="en-US" sz="1640" dirty="0"/>
          </a:p>
        </p:txBody>
      </p:sp>
      <p:sp>
        <p:nvSpPr>
          <p:cNvPr id="7" name="Text 5"/>
          <p:cNvSpPr/>
          <p:nvPr/>
        </p:nvSpPr>
        <p:spPr>
          <a:xfrm>
            <a:off x="3895344" y="5413248"/>
            <a:ext cx="4937760" cy="5486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00339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Dzięki temu uczniowie mogli korzystać z jeszcze nowocześniejszych metod nauczania.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6000750" y="450342"/>
            <a:ext cx="1143000" cy="475488"/>
          </a:xfrm>
          <a:prstGeom prst="rect">
            <a:avLst/>
          </a:prstGeom>
          <a:solidFill>
            <a:srgbClr val="6A1B9A"/>
          </a:solidFill>
          <a:ln>
            <a:solidFill>
              <a:srgbClr val="6A1B9A">
                <a:alpha val="0"/>
              </a:srgbClr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VR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7781544" y="790956"/>
            <a:ext cx="868680" cy="475488"/>
          </a:xfrm>
          <a:prstGeom prst="rect">
            <a:avLst/>
          </a:prstGeom>
          <a:solidFill>
            <a:srgbClr val="F6A800"/>
          </a:solidFill>
          <a:ln>
            <a:solidFill>
              <a:srgbClr val="F6A800">
                <a:alpha val="0"/>
              </a:srgbClr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AI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5061204" y="1325880"/>
            <a:ext cx="1600200" cy="475488"/>
          </a:xfrm>
          <a:prstGeom prst="rect">
            <a:avLst/>
          </a:prstGeom>
          <a:solidFill>
            <a:srgbClr val="2E7D32"/>
          </a:solidFill>
          <a:ln>
            <a:solidFill>
              <a:srgbClr val="2E7D32">
                <a:alpha val="0"/>
              </a:srgbClr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Multimedia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6364224" y="1917515"/>
            <a:ext cx="2286000" cy="475488"/>
          </a:xfrm>
          <a:prstGeom prst="rect">
            <a:avLst/>
          </a:prstGeom>
          <a:solidFill>
            <a:srgbClr val="005BAA"/>
          </a:solidFill>
          <a:ln>
            <a:solidFill>
              <a:srgbClr val="005BAA">
                <a:alpha val="0"/>
              </a:srgbClr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Terapia pedagogiczna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005BAA">
                <a:alpha val="70000"/>
              </a:srgbClr>
            </a:solidFill>
            <a:prstDash val="solid"/>
          </a:ln>
        </p:spPr>
      </p:sp>
      <p:pic>
        <p:nvPicPr>
          <p:cNvPr id="14" name="Image 0" descr="/mnt/data/assets/pdf2/p01_img2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13</a:t>
            </a:r>
            <a:endParaRPr lang="en-US" sz="750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C92514F-7150-D808-AFAF-879DB22EE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974" y="2684445"/>
            <a:ext cx="2774718" cy="208103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42A65946-9244-F8E2-D409-55108B9AD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3851005"/>
            <a:ext cx="2941575" cy="16536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D40000"/>
          </a:solidFill>
          <a:ln w="12700">
            <a:solidFill>
              <a:srgbClr val="D40000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11480"/>
            <a:ext cx="78638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D400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Wielki finał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658368" y="1234440"/>
            <a:ext cx="4572000" cy="41148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210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Ten projekt to nie tylko liczby.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658368" y="1847088"/>
            <a:ext cx="3200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D4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To przede wszystkim: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329184" y="2286000"/>
            <a:ext cx="5093208" cy="24231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odkryte talenty i odwaga</a:t>
            </a: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samodzielność i współpraca</a:t>
            </a: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nowe pasje</a:t>
            </a: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setki doświadczeń</a:t>
            </a: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tysiące uśmiechów</a:t>
            </a: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szkoła bardziej nowoczesna, otwarta i przyjazna</a:t>
            </a:r>
            <a:endParaRPr lang="pl-PL" sz="2000" dirty="0"/>
          </a:p>
        </p:txBody>
      </p:sp>
      <p:sp>
        <p:nvSpPr>
          <p:cNvPr id="7" name="Text 5"/>
          <p:cNvSpPr/>
          <p:nvPr/>
        </p:nvSpPr>
        <p:spPr>
          <a:xfrm>
            <a:off x="329184" y="5010911"/>
            <a:ext cx="4320637" cy="67665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Kreatywnie i z pasją inwestowaliśmy 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 przyszłość naszych uczniów.</a:t>
            </a:r>
            <a:endParaRPr lang="pl-PL" sz="2000" dirty="0"/>
          </a:p>
        </p:txBody>
      </p:sp>
      <p:pic>
        <p:nvPicPr>
          <p:cNvPr id="8" name="Image 0" descr="/mnt/data/assets/pdf1/p14_img02.jpeg"/>
          <p:cNvPicPr>
            <a:picLocks noChangeAspect="1"/>
          </p:cNvPicPr>
          <p:nvPr/>
        </p:nvPicPr>
        <p:blipFill>
          <a:blip r:embed="rId3"/>
          <a:srcRect l="11374" r="11374"/>
          <a:stretch/>
        </p:blipFill>
        <p:spPr>
          <a:xfrm>
            <a:off x="5212080" y="-61763"/>
            <a:ext cx="3703320" cy="6367111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9" name="Shape 6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D40000">
                <a:alpha val="70000"/>
              </a:srgbClr>
            </a:solidFill>
            <a:prstDash val="solid"/>
          </a:ln>
        </p:spPr>
      </p:sp>
      <p:pic>
        <p:nvPicPr>
          <p:cNvPr id="11" name="Image 1" descr="/mnt/data/assets/pdf2/p01_img2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14</a:t>
            </a:r>
            <a:endParaRPr lang="en-US" sz="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7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38912"/>
            <a:ext cx="78638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00339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Podziękowania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658368" y="1207008"/>
            <a:ext cx="7269480" cy="475488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fontScale="92500" lnSpcReduction="2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18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Dziękujemy wszystkim, którzy tworzyli ten projekt i wspierali jego realizację.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04672" y="1901952"/>
            <a:ext cx="7452360" cy="32461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uczniom</a:t>
            </a:r>
            <a:r>
              <a:rPr lang="pl-PL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- za aktywność i zaangażowanie</a:t>
            </a: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rodzicom</a:t>
            </a:r>
            <a:r>
              <a:rPr lang="pl-PL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- za wsparcie</a:t>
            </a: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nauczycielom</a:t>
            </a:r>
            <a:r>
              <a:rPr lang="pl-PL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realizującym zadania - za podjęcie wyzwania, determinację i innowacyjność</a:t>
            </a: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Partnerowi wiodącemu projektu - </a:t>
            </a:r>
            <a:r>
              <a:rPr lang="pl-PL" sz="24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Świętokrzyskiemu Centrum Technologii i Transferu Innowacji </a:t>
            </a:r>
            <a:r>
              <a:rPr lang="pl-PL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- za koordynację, opiekę merytoryczną, prowadzenie administracyjne, procedury zakupowe i pomoc w każdej minucie działań</a:t>
            </a:r>
            <a:endParaRPr lang="pl-PL" sz="2400" dirty="0"/>
          </a:p>
        </p:txBody>
      </p:sp>
      <p:sp>
        <p:nvSpPr>
          <p:cNvPr id="6" name="Shape 4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003399">
                <a:alpha val="70000"/>
              </a:srgbClr>
            </a:solidFill>
            <a:prstDash val="solid"/>
          </a:ln>
        </p:spPr>
      </p:sp>
      <p:pic>
        <p:nvPicPr>
          <p:cNvPr id="8" name="Image 0" descr="/mnt/data/assets/pdf2/p01_img2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15</a:t>
            </a:r>
            <a:endParaRPr lang="en-US" sz="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475488"/>
            <a:ext cx="8321040" cy="525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868680" y="914400"/>
            <a:ext cx="1280160" cy="0"/>
          </a:xfrm>
          <a:prstGeom prst="line">
            <a:avLst/>
          </a:prstGeom>
          <a:noFill/>
          <a:ln w="50800">
            <a:solidFill>
              <a:srgbClr val="F6A80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8680" y="1143000"/>
            <a:ext cx="7406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339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Szczególne podziękowania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932688" y="2057400"/>
            <a:ext cx="7269480" cy="2194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kierujemy do pracowników </a:t>
            </a:r>
            <a:r>
              <a:rPr lang="en-US" sz="24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Urzędu Marszałkowskiego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, reprezentowanego przez Panią Marszałek Renatę Janik, za możliwość uczestniczenia w tak wartościowej inicjatywie, pomoc w realizacji wszystkich zamierzeń i efektywną współpracę.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32688" y="4617720"/>
            <a:ext cx="72237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D400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Dziękujemy za wspólną inwestycję w przyszłość uczniów.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F6A800">
                <a:alpha val="70000"/>
              </a:srgbClr>
            </a:solidFill>
            <a:prstDash val="solid"/>
          </a:ln>
        </p:spPr>
      </p:sp>
      <p:pic>
        <p:nvPicPr>
          <p:cNvPr id="9" name="Image 0" descr="/mnt/data/assets/pdf2/p01_img2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16</a:t>
            </a:r>
            <a:endParaRPr lang="en-US" sz="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ssets/diploma_bg_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857"/>
            <a:ext cx="9144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307592" y="1024128"/>
            <a:ext cx="6858000" cy="5074920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l-PL" dirty="0"/>
          </a:p>
        </p:txBody>
      </p:sp>
      <p:sp>
        <p:nvSpPr>
          <p:cNvPr id="4" name="Text 1"/>
          <p:cNvSpPr/>
          <p:nvPr/>
        </p:nvSpPr>
        <p:spPr>
          <a:xfrm>
            <a:off x="1301172" y="1113439"/>
            <a:ext cx="6492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D400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Wyniki konkursu antydyskryminacyjnego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1289304" y="1446115"/>
            <a:ext cx="6492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D400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„Różni, ale równi - razem wobec dyskryminacji”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03504" y="1591056"/>
            <a:ext cx="3154680" cy="24231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 kategorii klas 7-8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Helena </a:t>
            </a: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Wałek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</a:t>
            </a:r>
            <a:endParaRPr lang="pl-PL" sz="2400" dirty="0">
              <a:solidFill>
                <a:srgbClr val="1B1B1B"/>
              </a:solidFill>
              <a:latin typeface="Aptos" pitchFamily="34" charset="0"/>
              <a:ea typeface="Aptos" pitchFamily="34" charset="-122"/>
              <a:cs typeface="Aptos" pitchFamily="34" charset="-120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Maria Miller </a:t>
            </a:r>
            <a:endParaRPr lang="pl-PL" sz="2400" dirty="0">
              <a:solidFill>
                <a:srgbClr val="1B1B1B"/>
              </a:solidFill>
              <a:latin typeface="Aptos" pitchFamily="34" charset="0"/>
              <a:ea typeface="Aptos" pitchFamily="34" charset="-122"/>
              <a:cs typeface="Aptos" pitchFamily="34" charset="-120"/>
            </a:endParaRPr>
          </a:p>
          <a:p>
            <a:pPr marL="342900" indent="-342900">
              <a:buAutoNum type="arabicPeriod"/>
            </a:pPr>
            <a:r>
              <a:rPr lang="pl-PL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Julia Filipiak</a:t>
            </a:r>
          </a:p>
        </p:txBody>
      </p:sp>
      <p:sp>
        <p:nvSpPr>
          <p:cNvPr id="7" name="Text 4"/>
          <p:cNvSpPr/>
          <p:nvPr/>
        </p:nvSpPr>
        <p:spPr>
          <a:xfrm>
            <a:off x="3899918" y="2134250"/>
            <a:ext cx="2971800" cy="2724912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 </a:t>
            </a:r>
            <a:r>
              <a:rPr lang="en-US" sz="2000" b="1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kategorii</a:t>
            </a:r>
            <a:r>
              <a:rPr lang="en-US" sz="20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</a:t>
            </a:r>
            <a:r>
              <a:rPr lang="en-US" sz="2000" b="1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klas</a:t>
            </a:r>
            <a:r>
              <a:rPr lang="en-US" sz="20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4-6</a:t>
            </a: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: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1. Gabrielle Austin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 Hanna </a:t>
            </a:r>
            <a:r>
              <a:rPr lang="en-US" sz="20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Jarosińska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 Joanna </a:t>
            </a:r>
            <a:r>
              <a:rPr lang="en-US" sz="20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Malicka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 </a:t>
            </a:r>
            <a:r>
              <a:rPr lang="en-US" sz="2000" b="1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kategorii</a:t>
            </a:r>
            <a:r>
              <a:rPr lang="en-US" sz="20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</a:t>
            </a:r>
            <a:r>
              <a:rPr lang="en-US" sz="2000" b="1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klas</a:t>
            </a:r>
            <a:r>
              <a:rPr lang="en-US" sz="20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1-3:</a:t>
            </a:r>
            <a:endParaRPr lang="en-US" sz="2000" b="1" dirty="0"/>
          </a:p>
          <a:p>
            <a:pPr marL="0" indent="0">
              <a:buNone/>
            </a:pP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1. Aleksandra </a:t>
            </a:r>
            <a:r>
              <a:rPr lang="en-US" sz="20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Jach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2. Hanna </a:t>
            </a:r>
            <a:r>
              <a:rPr lang="en-US" sz="20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Filipiak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3. Hanna </a:t>
            </a:r>
            <a:r>
              <a:rPr lang="en-US" sz="20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Nowakowska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828800" y="5047488"/>
            <a:ext cx="55321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550" b="1" dirty="0">
                <a:solidFill>
                  <a:srgbClr val="00339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Gratulujemy laureatom i wszystkim uczestnikom konkursu!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D40000">
                <a:alpha val="70000"/>
              </a:srgbClr>
            </a:solidFill>
            <a:prstDash val="solid"/>
          </a:ln>
        </p:spPr>
      </p:sp>
      <p:pic>
        <p:nvPicPr>
          <p:cNvPr id="11" name="Image 1" descr="/mnt/data/assets/pdf2/p01_img2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17</a:t>
            </a:r>
            <a:endParaRPr lang="en-US" sz="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D40000"/>
          </a:solidFill>
          <a:ln w="12700">
            <a:solidFill>
              <a:srgbClr val="D40000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38912"/>
            <a:ext cx="42062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D400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Projekt w liczbach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30352" y="1033272"/>
            <a:ext cx="4160520" cy="32918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Zajęcia w szkole - od pomysłu do praktycznego działania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621792" y="1600200"/>
            <a:ext cx="18745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00339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33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621792" y="2112264"/>
            <a:ext cx="1874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rodzaje zajęć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2514600" y="1600200"/>
            <a:ext cx="18745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D400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142</a:t>
            </a:r>
            <a:endParaRPr lang="en-US" sz="3400" dirty="0"/>
          </a:p>
        </p:txBody>
      </p:sp>
      <p:sp>
        <p:nvSpPr>
          <p:cNvPr id="8" name="Text 6"/>
          <p:cNvSpPr/>
          <p:nvPr/>
        </p:nvSpPr>
        <p:spPr>
          <a:xfrm>
            <a:off x="2514600" y="2112264"/>
            <a:ext cx="1874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grupy projektowe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621792" y="2798064"/>
            <a:ext cx="18745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6A8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1727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621792" y="3310128"/>
            <a:ext cx="1874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godzin zajęć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2514600" y="2798064"/>
            <a:ext cx="20116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2E7D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2382</a:t>
            </a:r>
            <a:endParaRPr lang="en-US" sz="3200" dirty="0"/>
          </a:p>
        </p:txBody>
      </p:sp>
      <p:sp>
        <p:nvSpPr>
          <p:cNvPr id="12" name="Text 10"/>
          <p:cNvSpPr/>
          <p:nvPr/>
        </p:nvSpPr>
        <p:spPr>
          <a:xfrm>
            <a:off x="2514600" y="3310128"/>
            <a:ext cx="20116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uczestnictwa uczniów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658368" y="4160520"/>
            <a:ext cx="3611880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ponad 71 dni</a:t>
            </a:r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zajęć bez przerwy!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658368" y="5065776"/>
            <a:ext cx="3840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Aptos" pitchFamily="34" charset="0"/>
                <a:ea typeface="Aptos" pitchFamily="34" charset="-122"/>
                <a:cs typeface="Aptos" pitchFamily="34" charset="-120"/>
              </a:rPr>
              <a:t>Setki prac, eksperymentów, kart pracy, projektów i potraw.</a:t>
            </a:r>
            <a:endParaRPr lang="en-US" sz="1600" dirty="0"/>
          </a:p>
        </p:txBody>
      </p:sp>
      <p:pic>
        <p:nvPicPr>
          <p:cNvPr id="15" name="Image 0" descr="/mnt/data/assets/pdf1/p02_img01.jpeg"/>
          <p:cNvPicPr>
            <a:picLocks noChangeAspect="1"/>
          </p:cNvPicPr>
          <p:nvPr/>
        </p:nvPicPr>
        <p:blipFill>
          <a:blip r:embed="rId3"/>
          <a:srcRect t="4829" b="4829"/>
          <a:stretch/>
        </p:blipFill>
        <p:spPr>
          <a:xfrm>
            <a:off x="4892040" y="914400"/>
            <a:ext cx="3493008" cy="141732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16" name="Image 1" descr="/mnt/data/assets/pdf1/p02_img04.jpeg"/>
          <p:cNvPicPr>
            <a:picLocks noChangeAspect="1"/>
          </p:cNvPicPr>
          <p:nvPr/>
        </p:nvPicPr>
        <p:blipFill>
          <a:blip r:embed="rId4"/>
          <a:srcRect l="5313" r="5313"/>
          <a:stretch/>
        </p:blipFill>
        <p:spPr>
          <a:xfrm>
            <a:off x="4892040" y="2542032"/>
            <a:ext cx="1691640" cy="141732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17" name="Image 2" descr="/mnt/data/assets/pdf1/p02_img03.jpeg"/>
          <p:cNvPicPr>
            <a:picLocks noChangeAspect="1"/>
          </p:cNvPicPr>
          <p:nvPr/>
        </p:nvPicPr>
        <p:blipFill>
          <a:blip r:embed="rId5"/>
          <a:srcRect l="6577" r="6577"/>
          <a:stretch/>
        </p:blipFill>
        <p:spPr>
          <a:xfrm>
            <a:off x="6748272" y="2542032"/>
            <a:ext cx="1645920" cy="141732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18" name="Image 3" descr="/mnt/data/assets/pdf1/p02_img02.jpeg"/>
          <p:cNvPicPr>
            <a:picLocks noChangeAspect="1"/>
          </p:cNvPicPr>
          <p:nvPr/>
        </p:nvPicPr>
        <p:blipFill>
          <a:blip r:embed="rId6"/>
          <a:srcRect t="18536" b="18536"/>
          <a:stretch/>
        </p:blipFill>
        <p:spPr>
          <a:xfrm>
            <a:off x="4892040" y="4160520"/>
            <a:ext cx="1691640" cy="141732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19" name="Image 4" descr="/mnt/data/assets/pdf1/p02_img05.jpeg"/>
          <p:cNvPicPr>
            <a:picLocks noChangeAspect="1"/>
          </p:cNvPicPr>
          <p:nvPr/>
        </p:nvPicPr>
        <p:blipFill>
          <a:blip r:embed="rId7"/>
          <a:srcRect t="17708" b="17708"/>
          <a:stretch/>
        </p:blipFill>
        <p:spPr>
          <a:xfrm>
            <a:off x="6748272" y="4160520"/>
            <a:ext cx="1645920" cy="141732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20" name="Shape 13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1" name="Shape 14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D40000">
                <a:alpha val="70000"/>
              </a:srgbClr>
            </a:solidFill>
            <a:prstDash val="solid"/>
          </a:ln>
        </p:spPr>
      </p:sp>
      <p:pic>
        <p:nvPicPr>
          <p:cNvPr id="22" name="Image 5" descr="/mnt/data/assets/pdf2/p01_img2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7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38912"/>
            <a:ext cx="40690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2E7D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 działo się najczęściej?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658368" y="1307592"/>
            <a:ext cx="3931920" cy="2569464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Eksperymentowanie</a:t>
            </a: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Tworzenie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i projektowanie</a:t>
            </a: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Gotowanie</a:t>
            </a: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Nowe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technologie</a:t>
            </a: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Konwersacje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w języku angielskim</a:t>
            </a:r>
            <a:endParaRPr lang="en-US" sz="2400" dirty="0"/>
          </a:p>
        </p:txBody>
      </p:sp>
      <p:sp>
        <p:nvSpPr>
          <p:cNvPr id="5" name="Shape 3"/>
          <p:cNvSpPr/>
          <p:nvPr/>
        </p:nvSpPr>
        <p:spPr>
          <a:xfrm>
            <a:off x="713232" y="4681728"/>
            <a:ext cx="2788920" cy="0"/>
          </a:xfrm>
          <a:prstGeom prst="line">
            <a:avLst/>
          </a:prstGeom>
          <a:noFill/>
          <a:ln w="31750">
            <a:solidFill>
              <a:srgbClr val="2E7D32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94944" y="4864608"/>
            <a:ext cx="37033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0B05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Aktywność, praktyka i współpraca były najważniejszą częścią zajęć.</a:t>
            </a:r>
            <a:endParaRPr lang="en-US" sz="1600" b="1" dirty="0">
              <a:solidFill>
                <a:srgbClr val="00B050"/>
              </a:solidFill>
            </a:endParaRPr>
          </a:p>
        </p:txBody>
      </p:sp>
      <p:pic>
        <p:nvPicPr>
          <p:cNvPr id="7" name="Image 0" descr="/mnt/data/assets/pdf1/p03_img04.jpeg"/>
          <p:cNvPicPr>
            <a:picLocks noChangeAspect="1"/>
          </p:cNvPicPr>
          <p:nvPr/>
        </p:nvPicPr>
        <p:blipFill>
          <a:blip r:embed="rId3"/>
          <a:srcRect t="23459" b="23459"/>
          <a:stretch/>
        </p:blipFill>
        <p:spPr>
          <a:xfrm>
            <a:off x="4663440" y="841248"/>
            <a:ext cx="3566160" cy="141732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8" name="Image 1" descr="/mnt/data/assets/pdf1/p03_img03.jpeg"/>
          <p:cNvPicPr>
            <a:picLocks noChangeAspect="1"/>
          </p:cNvPicPr>
          <p:nvPr/>
        </p:nvPicPr>
        <p:blipFill>
          <a:blip r:embed="rId4"/>
          <a:srcRect t="5677" b="5676"/>
          <a:stretch/>
        </p:blipFill>
        <p:spPr>
          <a:xfrm>
            <a:off x="6537960" y="2441448"/>
            <a:ext cx="1691640" cy="1993392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9" name="Image 2" descr="/mnt/data/assets/pdf1/p03_img01.jpeg"/>
          <p:cNvPicPr>
            <a:picLocks noChangeAspect="1"/>
          </p:cNvPicPr>
          <p:nvPr/>
        </p:nvPicPr>
        <p:blipFill>
          <a:blip r:embed="rId5"/>
          <a:srcRect l="17661" r="17661"/>
          <a:stretch/>
        </p:blipFill>
        <p:spPr>
          <a:xfrm>
            <a:off x="4663440" y="2441448"/>
            <a:ext cx="1719072" cy="1993392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10" name="Image 3" descr="/mnt/data/assets/pdf1/p03_img02.jpeg"/>
          <p:cNvPicPr>
            <a:picLocks noChangeAspect="1"/>
          </p:cNvPicPr>
          <p:nvPr/>
        </p:nvPicPr>
        <p:blipFill>
          <a:blip r:embed="rId6"/>
          <a:srcRect t="30430" b="30430"/>
          <a:stretch/>
        </p:blipFill>
        <p:spPr>
          <a:xfrm>
            <a:off x="4663440" y="4617720"/>
            <a:ext cx="3566160" cy="105156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11" name="Shape 5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Shape 6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2E7D32">
                <a:alpha val="70000"/>
              </a:srgbClr>
            </a:solidFill>
            <a:prstDash val="solid"/>
          </a:ln>
        </p:spPr>
      </p:sp>
      <p:pic>
        <p:nvPicPr>
          <p:cNvPr id="13" name="Image 4" descr="/mnt/data/assets/pdf2/p01_img2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005BAA"/>
          </a:solidFill>
          <a:ln w="12700">
            <a:solidFill>
              <a:srgbClr val="005BAA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38912"/>
            <a:ext cx="49377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5BA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Inwestycja w przyszłość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85216" y="1133856"/>
            <a:ext cx="5029200" cy="5029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lnSpcReduction="1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17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Zakupiliśmy nowoczesne pomoce dydaktyczne i wyposażenie szkoły: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31520" y="1719072"/>
            <a:ext cx="4572000" cy="38862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mikroskopy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i preparaty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modele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edukacyjne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sprzęt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laboratoryjny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zestawy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do doświadczeń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tablety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i zestawy robotów LEGO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sprzęt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kuchenny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robot EMYS do nauki angielskiego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kamery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sportowe Insta360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gogle</a:t>
            </a:r>
            <a:r>
              <a:rPr lang="en-US" sz="24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wirtualnej rzeczywistości</a:t>
            </a:r>
            <a:endParaRPr lang="en-US" sz="2400" dirty="0"/>
          </a:p>
        </p:txBody>
      </p:sp>
      <p:pic>
        <p:nvPicPr>
          <p:cNvPr id="6" name="Image 0" descr="/mnt/data/assets/pdf1/p04_img03.jpeg"/>
          <p:cNvPicPr>
            <a:picLocks noChangeAspect="1"/>
          </p:cNvPicPr>
          <p:nvPr/>
        </p:nvPicPr>
        <p:blipFill>
          <a:blip r:embed="rId3"/>
          <a:srcRect t="25626" b="25626"/>
          <a:stretch/>
        </p:blipFill>
        <p:spPr>
          <a:xfrm>
            <a:off x="5897880" y="868680"/>
            <a:ext cx="2514600" cy="1627632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7" name="Image 1" descr="/mnt/data/assets/pdf1/p04_img02.jpeg"/>
          <p:cNvPicPr>
            <a:picLocks noChangeAspect="1"/>
          </p:cNvPicPr>
          <p:nvPr/>
        </p:nvPicPr>
        <p:blipFill>
          <a:blip r:embed="rId4"/>
          <a:srcRect t="28876" b="28876"/>
          <a:stretch/>
        </p:blipFill>
        <p:spPr>
          <a:xfrm>
            <a:off x="5897880" y="2670048"/>
            <a:ext cx="2514600" cy="141732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8" name="Image 2" descr="/mnt/data/assets/pdf1/p04_img01.jpeg"/>
          <p:cNvPicPr>
            <a:picLocks noChangeAspect="1"/>
          </p:cNvPicPr>
          <p:nvPr/>
        </p:nvPicPr>
        <p:blipFill>
          <a:blip r:embed="rId5"/>
          <a:srcRect t="12909" b="12909"/>
          <a:stretch/>
        </p:blipFill>
        <p:spPr>
          <a:xfrm>
            <a:off x="5897880" y="4224528"/>
            <a:ext cx="2514600" cy="1399032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9" name="Shape 4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Shape 5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005BAA">
                <a:alpha val="70000"/>
              </a:srgbClr>
            </a:solidFill>
            <a:prstDash val="solid"/>
          </a:ln>
        </p:spPr>
      </p:sp>
      <p:pic>
        <p:nvPicPr>
          <p:cNvPr id="11" name="Image 3" descr="/mnt/data/assets/pdf2/p01_img2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F6A800"/>
          </a:solidFill>
          <a:ln w="12700">
            <a:solidFill>
              <a:srgbClr val="F6A800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02336"/>
            <a:ext cx="66751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700" b="1" dirty="0">
                <a:solidFill>
                  <a:srgbClr val="F6A8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Dziesiątki nowych pomocy dydaktycznych</a:t>
            </a:r>
            <a:endParaRPr lang="en-US" sz="2700" dirty="0"/>
          </a:p>
        </p:txBody>
      </p:sp>
      <p:sp>
        <p:nvSpPr>
          <p:cNvPr id="4" name="Text 2"/>
          <p:cNvSpPr/>
          <p:nvPr/>
        </p:nvSpPr>
        <p:spPr>
          <a:xfrm>
            <a:off x="502920" y="914400"/>
            <a:ext cx="795528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accent1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Wyposażenie, które pozostanie w szkole i będzie wspierać kolejne roczniki uczniów.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658368" y="1444752"/>
            <a:ext cx="3886200" cy="2351272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gry</a:t>
            </a: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edukacyjne, Karty Grabowskiego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książki</a:t>
            </a: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i filmy edukacyjne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pomoce</a:t>
            </a: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geometryczne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airfryer</a:t>
            </a: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, multicooker, robot kuchenny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wagi</a:t>
            </a: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i akcesoria kuchenne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oprogramowanie</a:t>
            </a: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do logopedii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monitor i komputer do wsparcia logopedycznego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5096126" y="1438469"/>
            <a:ext cx="3895344" cy="28803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maty, książki i gry do nauki języka angielskiego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projektor</a:t>
            </a: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Epson CO-FH01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pomoce</a:t>
            </a: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artystyczne i plastyczne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pomoce</a:t>
            </a:r>
            <a:r>
              <a:rPr lang="en-US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ekologiczne na warsztaty wyjazdowe: las w szkle, domki dla owadów, modele zasilane energią słoneczną</a:t>
            </a:r>
            <a:endParaRPr lang="en-US" dirty="0"/>
          </a:p>
        </p:txBody>
      </p:sp>
      <p:pic>
        <p:nvPicPr>
          <p:cNvPr id="7" name="Image 0" descr="/mnt/data/assets/pdf1/p05_img01.jpeg"/>
          <p:cNvPicPr>
            <a:picLocks noChangeAspect="1"/>
          </p:cNvPicPr>
          <p:nvPr/>
        </p:nvPicPr>
        <p:blipFill>
          <a:blip r:embed="rId3"/>
          <a:srcRect t="27509" b="27509"/>
          <a:stretch/>
        </p:blipFill>
        <p:spPr>
          <a:xfrm>
            <a:off x="228600" y="4179122"/>
            <a:ext cx="2558083" cy="1510487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8" name="Image 1" descr="/mnt/data/assets/pdf1/p05_img02.jpeg"/>
          <p:cNvPicPr>
            <a:picLocks noChangeAspect="1"/>
          </p:cNvPicPr>
          <p:nvPr/>
        </p:nvPicPr>
        <p:blipFill>
          <a:blip r:embed="rId4"/>
          <a:srcRect t="27878" b="27878"/>
          <a:stretch/>
        </p:blipFill>
        <p:spPr>
          <a:xfrm>
            <a:off x="2977637" y="4583348"/>
            <a:ext cx="2826566" cy="166902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9" name="Image 2" descr="/mnt/data/assets/pdf1/p05_img03.jpeg"/>
          <p:cNvPicPr>
            <a:picLocks noChangeAspect="1"/>
          </p:cNvPicPr>
          <p:nvPr/>
        </p:nvPicPr>
        <p:blipFill>
          <a:blip r:embed="rId5"/>
          <a:srcRect t="10666" b="10666"/>
          <a:stretch/>
        </p:blipFill>
        <p:spPr>
          <a:xfrm>
            <a:off x="5995157" y="4180279"/>
            <a:ext cx="2826566" cy="166902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10" name="Text 5"/>
          <p:cNvSpPr/>
          <p:nvPr/>
        </p:nvSpPr>
        <p:spPr>
          <a:xfrm>
            <a:off x="658368" y="3796025"/>
            <a:ext cx="6519672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D4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Nowe narzędzia, więcej doświadczeń, więcej samodzielnego odkrywania.</a:t>
            </a:r>
            <a:endParaRPr lang="en-US" sz="1300" dirty="0"/>
          </a:p>
        </p:txBody>
      </p:sp>
      <p:sp>
        <p:nvSpPr>
          <p:cNvPr id="11" name="Shape 6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Shape 7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F6A800">
                <a:alpha val="70000"/>
              </a:srgbClr>
            </a:solidFill>
            <a:prstDash val="solid"/>
          </a:ln>
        </p:spPr>
      </p:sp>
      <p:pic>
        <p:nvPicPr>
          <p:cNvPr id="13" name="Image 3" descr="/mnt/data/assets/pdf2/p01_img2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D81B60"/>
          </a:solidFill>
          <a:ln w="12700">
            <a:solidFill>
              <a:srgbClr val="D81B60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11480"/>
            <a:ext cx="45720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D81B6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Uczyliśmy się szacunku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30352" y="1005840"/>
            <a:ext cx="4425696" cy="365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450" b="1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Warsztaty antydyskryminacyjne „W świecie różnorodności</a:t>
            </a:r>
            <a:r>
              <a:rPr lang="en-US" sz="1450" dirty="0">
                <a:solidFill>
                  <a:srgbClr val="0B1F3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”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58368" y="1572768"/>
            <a:ext cx="118872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D81B6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390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1847088" y="1673352"/>
            <a:ext cx="26517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uczniów i uczennic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658368" y="2212848"/>
            <a:ext cx="4297680" cy="6858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Autofit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Celem warsztatów była edukacja włączająca i budowanie postawy otwartości.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530351" y="3072383"/>
            <a:ext cx="4297679" cy="15087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rozpoznawanie</a:t>
            </a: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potrzeb innych osób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budowanie</a:t>
            </a: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empatii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nauka</a:t>
            </a:r>
            <a:r>
              <a:rPr lang="en-US" sz="20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akceptacji i współpracy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667512" y="4910328"/>
            <a:ext cx="434340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700" b="1" i="1" dirty="0">
                <a:solidFill>
                  <a:srgbClr val="D81B6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„Bo szkoła to miejsce dla każdego.”</a:t>
            </a:r>
            <a:endParaRPr lang="en-US" sz="1700" dirty="0"/>
          </a:p>
        </p:txBody>
      </p:sp>
      <p:pic>
        <p:nvPicPr>
          <p:cNvPr id="10" name="Image 0" descr="/mnt/data/assets/pdf1/p06_img02.jpeg"/>
          <p:cNvPicPr>
            <a:picLocks noChangeAspect="1"/>
          </p:cNvPicPr>
          <p:nvPr/>
        </p:nvPicPr>
        <p:blipFill>
          <a:blip r:embed="rId3"/>
          <a:srcRect l="379" r="379"/>
          <a:stretch/>
        </p:blipFill>
        <p:spPr>
          <a:xfrm>
            <a:off x="5257800" y="610810"/>
            <a:ext cx="3759740" cy="213239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11" name="Image 1" descr="/mnt/data/assets/pdf1/p06_img03.jpeg"/>
          <p:cNvPicPr>
            <a:picLocks noChangeAspect="1"/>
          </p:cNvPicPr>
          <p:nvPr/>
        </p:nvPicPr>
        <p:blipFill>
          <a:blip r:embed="rId4"/>
          <a:srcRect t="5359" b="5359"/>
          <a:stretch/>
        </p:blipFill>
        <p:spPr>
          <a:xfrm>
            <a:off x="5257800" y="3072383"/>
            <a:ext cx="3759740" cy="2525199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12" name="Shape 8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D81B60">
                <a:alpha val="70000"/>
              </a:srgbClr>
            </a:solidFill>
            <a:prstDash val="solid"/>
          </a:ln>
        </p:spPr>
      </p:sp>
      <p:pic>
        <p:nvPicPr>
          <p:cNvPr id="14" name="Image 2" descr="/mnt/data/assets/pdf2/p01_img2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06</a:t>
            </a:r>
            <a:endParaRPr lang="en-US" sz="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20624"/>
            <a:ext cx="43891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2E7D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Zielone kompetencje</a:t>
            </a:r>
            <a:endParaRPr lang="pl-PL" sz="3200" dirty="0"/>
          </a:p>
        </p:txBody>
      </p:sp>
      <p:sp>
        <p:nvSpPr>
          <p:cNvPr id="4" name="Text 2"/>
          <p:cNvSpPr/>
          <p:nvPr/>
        </p:nvSpPr>
        <p:spPr>
          <a:xfrm>
            <a:off x="329184" y="985705"/>
            <a:ext cx="4617720" cy="2834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rozwijaliśmy wiedzę o środowisku i planecie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poznawaliśmy ekologiczne i odnawialne źródła energii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wdrażaliśmy zasady EKO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liczyliśmy ślad węglowy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zorganizowaliśmy konkurs ekologiczny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uczestniczyliśmy w wyjazdowych warsztatach ekologicznych</a:t>
            </a:r>
            <a:endParaRPr lang="pl-PL" dirty="0"/>
          </a:p>
        </p:txBody>
      </p:sp>
      <p:sp>
        <p:nvSpPr>
          <p:cNvPr id="5" name="Text 3"/>
          <p:cNvSpPr/>
          <p:nvPr/>
        </p:nvSpPr>
        <p:spPr>
          <a:xfrm>
            <a:off x="502920" y="5351576"/>
            <a:ext cx="1737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pl-PL" sz="3400" b="1" dirty="0">
                <a:solidFill>
                  <a:srgbClr val="D400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375</a:t>
            </a:r>
            <a:endParaRPr lang="pl-PL" sz="3400" dirty="0"/>
          </a:p>
        </p:txBody>
      </p:sp>
      <p:sp>
        <p:nvSpPr>
          <p:cNvPr id="6" name="Text 4"/>
          <p:cNvSpPr/>
          <p:nvPr/>
        </p:nvSpPr>
        <p:spPr>
          <a:xfrm>
            <a:off x="1400783" y="5198850"/>
            <a:ext cx="3442911" cy="91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rgbClr val="2E7D3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uczniów rozwinęło zielone kompetencje</a:t>
            </a:r>
            <a:endParaRPr lang="pl-PL" sz="2000" dirty="0"/>
          </a:p>
        </p:txBody>
      </p:sp>
      <p:pic>
        <p:nvPicPr>
          <p:cNvPr id="7" name="Image 0" descr="/mnt/data/assets/pdf1/p07_img03.jpeg"/>
          <p:cNvPicPr>
            <a:picLocks noChangeAspect="1"/>
          </p:cNvPicPr>
          <p:nvPr/>
        </p:nvPicPr>
        <p:blipFill>
          <a:blip r:embed="rId3"/>
          <a:srcRect t="11560" b="11560"/>
          <a:stretch/>
        </p:blipFill>
        <p:spPr>
          <a:xfrm>
            <a:off x="5404241" y="145428"/>
            <a:ext cx="3681267" cy="2121408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8" name="Image 1" descr="/mnt/data/assets/pdf1/p07_img02.jpeg"/>
          <p:cNvPicPr>
            <a:picLocks noChangeAspect="1"/>
          </p:cNvPicPr>
          <p:nvPr/>
        </p:nvPicPr>
        <p:blipFill>
          <a:blip r:embed="rId4"/>
          <a:srcRect l="12524" r="12524"/>
          <a:stretch/>
        </p:blipFill>
        <p:spPr>
          <a:xfrm>
            <a:off x="2701552" y="3236976"/>
            <a:ext cx="1833872" cy="1833872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9" name="Image 2" descr="/mnt/data/assets/pdf1/p07_img04.jpeg"/>
          <p:cNvPicPr>
            <a:picLocks noChangeAspect="1"/>
          </p:cNvPicPr>
          <p:nvPr/>
        </p:nvPicPr>
        <p:blipFill>
          <a:blip r:embed="rId5"/>
          <a:srcRect t="12500" b="12500"/>
          <a:stretch/>
        </p:blipFill>
        <p:spPr>
          <a:xfrm>
            <a:off x="5704480" y="2478026"/>
            <a:ext cx="1748255" cy="1748255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10" name="Image 3" descr="/mnt/data/assets/pdf1/p07_img01.jpeg"/>
          <p:cNvPicPr>
            <a:picLocks noChangeAspect="1"/>
          </p:cNvPicPr>
          <p:nvPr/>
        </p:nvPicPr>
        <p:blipFill>
          <a:blip r:embed="rId6"/>
          <a:srcRect t="32807" b="32807"/>
          <a:stretch/>
        </p:blipFill>
        <p:spPr>
          <a:xfrm>
            <a:off x="5144001" y="4486009"/>
            <a:ext cx="3771399" cy="1731134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11" name="Shape 5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Shape 6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2E7D32">
                <a:alpha val="70000"/>
              </a:srgbClr>
            </a:solidFill>
            <a:prstDash val="solid"/>
          </a:ln>
        </p:spPr>
      </p:sp>
      <p:pic>
        <p:nvPicPr>
          <p:cNvPr id="13" name="Image 4" descr="/mnt/data/assets/pdf2/p01_img2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pl-PL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07</a:t>
            </a:r>
            <a:endParaRPr lang="pl-PL" sz="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D40000"/>
          </a:solidFill>
          <a:ln w="12700">
            <a:solidFill>
              <a:srgbClr val="D40000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402336"/>
            <a:ext cx="43891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rgbClr val="D40000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Odkrywaliśmy swoje talenty</a:t>
            </a:r>
            <a:endParaRPr lang="en-US" sz="2900" dirty="0"/>
          </a:p>
        </p:txBody>
      </p:sp>
      <p:sp>
        <p:nvSpPr>
          <p:cNvPr id="4" name="Text 2"/>
          <p:cNvSpPr/>
          <p:nvPr/>
        </p:nvSpPr>
        <p:spPr>
          <a:xfrm>
            <a:off x="530352" y="987552"/>
            <a:ext cx="4160520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Poprzez doradztwo zawodowe uczniowie planowali dalszą drogę edukacyjno-zawodową.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329184" y="1900275"/>
            <a:ext cx="3886200" cy="1656741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2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poznawali</a:t>
            </a:r>
            <a:r>
              <a:rPr lang="en-US" sz="182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zawody przyszłości</a:t>
            </a:r>
            <a:endParaRPr lang="en-US" sz="182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2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odkrywali</a:t>
            </a:r>
            <a:r>
              <a:rPr lang="en-US" sz="182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swoje mocne strony</a:t>
            </a:r>
            <a:endParaRPr lang="en-US" sz="182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2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planowali</a:t>
            </a:r>
            <a:r>
              <a:rPr lang="en-US" sz="182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dalszy rozwój</a:t>
            </a:r>
            <a:endParaRPr lang="en-US" sz="182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20" dirty="0" err="1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uczyli</a:t>
            </a:r>
            <a:r>
              <a:rPr lang="en-US" sz="182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się świadomie wybierać swoją drogę</a:t>
            </a:r>
            <a:endParaRPr lang="en-US" sz="1820" dirty="0"/>
          </a:p>
        </p:txBody>
      </p:sp>
      <p:sp>
        <p:nvSpPr>
          <p:cNvPr id="6" name="Text 4"/>
          <p:cNvSpPr/>
          <p:nvPr/>
        </p:nvSpPr>
        <p:spPr>
          <a:xfrm>
            <a:off x="676656" y="4315968"/>
            <a:ext cx="29260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0B1F3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255 uczniów</a:t>
            </a:r>
            <a:endParaRPr lang="en-US" sz="2500" dirty="0"/>
          </a:p>
        </p:txBody>
      </p:sp>
      <p:sp>
        <p:nvSpPr>
          <p:cNvPr id="7" name="Text 5"/>
          <p:cNvSpPr/>
          <p:nvPr/>
        </p:nvSpPr>
        <p:spPr>
          <a:xfrm>
            <a:off x="685800" y="4800600"/>
            <a:ext cx="3017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uczestniczyło w działaniach</a:t>
            </a:r>
            <a:endParaRPr lang="en-US" sz="1400" dirty="0"/>
          </a:p>
        </p:txBody>
      </p:sp>
      <p:pic>
        <p:nvPicPr>
          <p:cNvPr id="8" name="Image 0" descr="/mnt/data/assets/pdf1/p08_img07.jpeg"/>
          <p:cNvPicPr>
            <a:picLocks noChangeAspect="1"/>
          </p:cNvPicPr>
          <p:nvPr/>
        </p:nvPicPr>
        <p:blipFill>
          <a:blip r:embed="rId3"/>
          <a:srcRect t="18027" b="18027"/>
          <a:stretch/>
        </p:blipFill>
        <p:spPr>
          <a:xfrm>
            <a:off x="4384047" y="1155496"/>
            <a:ext cx="4848858" cy="2325473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9" name="Image 1" descr="/mnt/data/assets/pdf1/p08_img08.jpeg"/>
          <p:cNvPicPr>
            <a:picLocks noChangeAspect="1"/>
          </p:cNvPicPr>
          <p:nvPr/>
        </p:nvPicPr>
        <p:blipFill>
          <a:blip r:embed="rId4"/>
          <a:srcRect t="7354" b="7354"/>
          <a:stretch/>
        </p:blipFill>
        <p:spPr>
          <a:xfrm>
            <a:off x="3703319" y="3806799"/>
            <a:ext cx="2235313" cy="2540683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pic>
        <p:nvPicPr>
          <p:cNvPr id="10" name="Image 2" descr="/mnt/data/assets/pdf1/p08_img01.jpeg"/>
          <p:cNvPicPr>
            <a:picLocks noChangeAspect="1"/>
          </p:cNvPicPr>
          <p:nvPr/>
        </p:nvPicPr>
        <p:blipFill>
          <a:blip r:embed="rId5"/>
          <a:srcRect l="17075" r="17075"/>
          <a:stretch/>
        </p:blipFill>
        <p:spPr>
          <a:xfrm>
            <a:off x="6204599" y="3776471"/>
            <a:ext cx="2235313" cy="2540683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11" name="Shape 6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Shape 7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D40000">
                <a:alpha val="70000"/>
              </a:srgbClr>
            </a:solidFill>
            <a:prstDash val="solid"/>
          </a:ln>
        </p:spPr>
      </p:sp>
      <p:pic>
        <p:nvPicPr>
          <p:cNvPr id="13" name="Image 3" descr="/mnt/data/assets/pdf2/p01_img2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08</a:t>
            </a:r>
            <a:endParaRPr lang="en-US" sz="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1887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>
                <a:alpha val="0"/>
              </a:srgbClr>
            </a:solidFill>
            <a:prstDash val="solid"/>
          </a:ln>
        </p:spPr>
      </p:sp>
      <p:pic>
        <p:nvPicPr>
          <p:cNvPr id="3" name="Image 0" descr="/mnt/data/assets/pdf1/p09_img03.jpeg"/>
          <p:cNvPicPr>
            <a:picLocks noChangeAspect="1"/>
          </p:cNvPicPr>
          <p:nvPr/>
        </p:nvPicPr>
        <p:blipFill>
          <a:blip r:embed="rId3"/>
          <a:srcRect t="7143" b="7143"/>
          <a:stretch/>
        </p:blipFill>
        <p:spPr>
          <a:xfrm>
            <a:off x="566928" y="777240"/>
            <a:ext cx="3840480" cy="2468880"/>
          </a:xfrm>
          <a:prstGeom prst="rect">
            <a:avLst/>
          </a:prstGeom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4" name="Text 1"/>
          <p:cNvSpPr/>
          <p:nvPr/>
        </p:nvSpPr>
        <p:spPr>
          <a:xfrm>
            <a:off x="502920" y="4681728"/>
            <a:ext cx="40233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2E7D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Każdy głos jest ważny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4709160" y="1783080"/>
            <a:ext cx="3840480" cy="5029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 lnSpcReduction="10000"/>
          </a:bodyPr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1700" b="1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„Mistrz mowy polskiej” to zajęcia logopedyczne: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4846320" y="2514600"/>
            <a:ext cx="3566160" cy="14173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ćwiczenia poprawnej wymowy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rozwijanie komunikacji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1B1B1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budowanie pewności siebie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4718304" y="4270248"/>
            <a:ext cx="3383280" cy="0"/>
          </a:xfrm>
          <a:prstGeom prst="line">
            <a:avLst/>
          </a:prstGeom>
          <a:noFill/>
          <a:ln w="31750">
            <a:solidFill>
              <a:srgbClr val="2E7D3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709160" y="4526280"/>
            <a:ext cx="24231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2E7D32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100 godzin</a:t>
            </a:r>
            <a:endParaRPr lang="en-US" sz="3000" dirty="0"/>
          </a:p>
        </p:txBody>
      </p:sp>
      <p:sp>
        <p:nvSpPr>
          <p:cNvPr id="9" name="Text 6"/>
          <p:cNvSpPr/>
          <p:nvPr/>
        </p:nvSpPr>
        <p:spPr>
          <a:xfrm>
            <a:off x="4709160" y="5047488"/>
            <a:ext cx="32918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zajęć logopedycznych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0" y="6336792"/>
            <a:ext cx="9144000" cy="5212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228600" y="6336792"/>
            <a:ext cx="8686800" cy="0"/>
          </a:xfrm>
          <a:prstGeom prst="line">
            <a:avLst/>
          </a:prstGeom>
          <a:noFill/>
          <a:ln w="9525">
            <a:solidFill>
              <a:srgbClr val="2E7D32">
                <a:alpha val="70000"/>
              </a:srgbClr>
            </a:solidFill>
            <a:prstDash val="solid"/>
          </a:ln>
        </p:spPr>
      </p:sp>
      <p:pic>
        <p:nvPicPr>
          <p:cNvPr id="12" name="Image 1" descr="/mnt/data/assets/pdf2/p01_img2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" y="6421217"/>
            <a:ext cx="4206240" cy="324926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458200" y="64922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5E667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09</a:t>
            </a:r>
            <a:endParaRPr lang="en-US" sz="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756</Words>
  <Application>Microsoft Office PowerPoint</Application>
  <PresentationFormat>Pokaz na ekranie (4:3)</PresentationFormat>
  <Paragraphs>177</Paragraphs>
  <Slides>17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Courier New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Kreatywnie i z pasją - inwestuję w przyszłość</dc:title>
  <dc:subject>GALA podsumowanie projektu 2026</dc:subject>
  <dc:creator>OpenAI</dc:creator>
  <cp:lastModifiedBy>Beata Szczodrak</cp:lastModifiedBy>
  <cp:revision>4</cp:revision>
  <dcterms:created xsi:type="dcterms:W3CDTF">2026-06-24T09:45:21Z</dcterms:created>
  <dcterms:modified xsi:type="dcterms:W3CDTF">2026-06-25T00:08:35Z</dcterms:modified>
</cp:coreProperties>
</file>